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Lst>
  <p:notesMasterIdLst>
    <p:notesMasterId r:id="rId107"/>
  </p:notesMasterIdLst>
  <p:sldIdLst>
    <p:sldId id="261" r:id="rId3"/>
    <p:sldId id="256" r:id="rId4"/>
    <p:sldId id="257" r:id="rId5"/>
    <p:sldId id="258" r:id="rId6"/>
    <p:sldId id="427" r:id="rId7"/>
    <p:sldId id="341" r:id="rId8"/>
    <p:sldId id="342" r:id="rId9"/>
    <p:sldId id="432" r:id="rId10"/>
    <p:sldId id="572" r:id="rId11"/>
    <p:sldId id="559" r:id="rId12"/>
    <p:sldId id="560" r:id="rId13"/>
    <p:sldId id="434" r:id="rId14"/>
    <p:sldId id="523" r:id="rId15"/>
    <p:sldId id="499" r:id="rId16"/>
    <p:sldId id="476" r:id="rId17"/>
    <p:sldId id="477" r:id="rId18"/>
    <p:sldId id="482" r:id="rId19"/>
    <p:sldId id="500" r:id="rId20"/>
    <p:sldId id="435" r:id="rId21"/>
    <p:sldId id="575" r:id="rId22"/>
    <p:sldId id="484" r:id="rId23"/>
    <p:sldId id="485" r:id="rId24"/>
    <p:sldId id="501" r:id="rId25"/>
    <p:sldId id="437" r:id="rId26"/>
    <p:sldId id="438" r:id="rId27"/>
    <p:sldId id="545" r:id="rId28"/>
    <p:sldId id="546" r:id="rId29"/>
    <p:sldId id="547" r:id="rId30"/>
    <p:sldId id="548" r:id="rId31"/>
    <p:sldId id="549" r:id="rId32"/>
    <p:sldId id="550" r:id="rId33"/>
    <p:sldId id="551" r:id="rId34"/>
    <p:sldId id="552" r:id="rId35"/>
    <p:sldId id="553" r:id="rId36"/>
    <p:sldId id="554" r:id="rId37"/>
    <p:sldId id="544" r:id="rId38"/>
    <p:sldId id="478" r:id="rId39"/>
    <p:sldId id="442" r:id="rId40"/>
    <p:sldId id="577" r:id="rId41"/>
    <p:sldId id="573" r:id="rId42"/>
    <p:sldId id="488" r:id="rId43"/>
    <p:sldId id="576" r:id="rId44"/>
    <p:sldId id="450" r:id="rId45"/>
    <p:sldId id="489" r:id="rId46"/>
    <p:sldId id="451" r:id="rId47"/>
    <p:sldId id="490" r:id="rId48"/>
    <p:sldId id="491" r:id="rId49"/>
    <p:sldId id="535" r:id="rId50"/>
    <p:sldId id="452" r:id="rId51"/>
    <p:sldId id="492" r:id="rId52"/>
    <p:sldId id="493" r:id="rId53"/>
    <p:sldId id="556" r:id="rId54"/>
    <p:sldId id="557" r:id="rId55"/>
    <p:sldId id="558" r:id="rId56"/>
    <p:sldId id="453" r:id="rId57"/>
    <p:sldId id="454" r:id="rId58"/>
    <p:sldId id="494" r:id="rId59"/>
    <p:sldId id="495" r:id="rId60"/>
    <p:sldId id="473" r:id="rId61"/>
    <p:sldId id="457" r:id="rId62"/>
    <p:sldId id="569" r:id="rId63"/>
    <p:sldId id="459" r:id="rId64"/>
    <p:sldId id="510" r:id="rId65"/>
    <p:sldId id="512" r:id="rId66"/>
    <p:sldId id="467" r:id="rId67"/>
    <p:sldId id="469" r:id="rId68"/>
    <p:sldId id="260" r:id="rId69"/>
    <p:sldId id="304" r:id="rId70"/>
    <p:sldId id="466" r:id="rId71"/>
    <p:sldId id="571" r:id="rId72"/>
    <p:sldId id="513" r:id="rId73"/>
    <p:sldId id="507" r:id="rId74"/>
    <p:sldId id="509" r:id="rId75"/>
    <p:sldId id="430" r:id="rId76"/>
    <p:sldId id="431" r:id="rId77"/>
    <p:sldId id="521" r:id="rId78"/>
    <p:sldId id="428" r:id="rId79"/>
    <p:sldId id="429" r:id="rId80"/>
    <p:sldId id="475" r:id="rId81"/>
    <p:sldId id="486" r:id="rId82"/>
    <p:sldId id="496" r:id="rId83"/>
    <p:sldId id="497" r:id="rId84"/>
    <p:sldId id="525" r:id="rId85"/>
    <p:sldId id="526" r:id="rId86"/>
    <p:sldId id="514" r:id="rId87"/>
    <p:sldId id="515" r:id="rId88"/>
    <p:sldId id="520" r:id="rId89"/>
    <p:sldId id="522" r:id="rId90"/>
    <p:sldId id="527" r:id="rId91"/>
    <p:sldId id="528" r:id="rId92"/>
    <p:sldId id="529" r:id="rId93"/>
    <p:sldId id="530" r:id="rId94"/>
    <p:sldId id="531" r:id="rId95"/>
    <p:sldId id="532" r:id="rId96"/>
    <p:sldId id="540" r:id="rId97"/>
    <p:sldId id="541" r:id="rId98"/>
    <p:sldId id="561" r:id="rId99"/>
    <p:sldId id="562" r:id="rId100"/>
    <p:sldId id="563" r:id="rId101"/>
    <p:sldId id="564" r:id="rId102"/>
    <p:sldId id="565" r:id="rId103"/>
    <p:sldId id="567" r:id="rId104"/>
    <p:sldId id="568" r:id="rId105"/>
    <p:sldId id="57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27"/>
            <p14:sldId id="341"/>
            <p14:sldId id="342"/>
            <p14:sldId id="432"/>
          </p14:sldIdLst>
        </p14:section>
        <p14:section name="What Are Containers" id="{65E645B1-3588-4891-B13F-BF8AC92CA561}">
          <p14:sldIdLst>
            <p14:sldId id="572"/>
            <p14:sldId id="559"/>
            <p14:sldId id="560"/>
            <p14:sldId id="434"/>
            <p14:sldId id="523"/>
          </p14:sldIdLst>
        </p14:section>
        <p14:section name="VM vs. Container" id="{AEFEE513-BE87-4997-A965-F68570F9687D}">
          <p14:sldIdLst>
            <p14:sldId id="499"/>
            <p14:sldId id="476"/>
            <p14:sldId id="477"/>
            <p14:sldId id="482"/>
          </p14:sldIdLst>
        </p14:section>
        <p14:section name="Why Should You Care" id="{2E2AB072-AFA5-4270-AD5E-95C3BA3ACD9C}">
          <p14:sldIdLst>
            <p14:sldId id="500"/>
            <p14:sldId id="435"/>
            <p14:sldId id="575"/>
            <p14:sldId id="484"/>
            <p14:sldId id="485"/>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442"/>
            <p14:sldId id="577"/>
            <p14:sldId id="573"/>
          </p14:sldIdLst>
        </p14:section>
        <p14:section name="Getting Started with Docker" id="{7CB7E3F6-E951-4F5B-841D-4FD62831F329}">
          <p14:sldIdLst>
            <p14:sldId id="488"/>
            <p14:sldId id="576"/>
            <p14:sldId id="450"/>
            <p14:sldId id="489"/>
            <p14:sldId id="451"/>
            <p14:sldId id="490"/>
            <p14:sldId id="491"/>
            <p14:sldId id="535"/>
            <p14:sldId id="452"/>
            <p14:sldId id="492"/>
            <p14:sldId id="493"/>
            <p14:sldId id="556"/>
            <p14:sldId id="557"/>
            <p14:sldId id="558"/>
            <p14:sldId id="453"/>
            <p14:sldId id="454"/>
            <p14:sldId id="494"/>
            <p14:sldId id="495"/>
            <p14:sldId id="473"/>
          </p14:sldIdLst>
        </p14:section>
        <p14:section name="The Bigger Picture" id="{B184F2BD-D940-4028-9DD8-16FAFCEC26E5}">
          <p14:sldIdLst>
            <p14:sldId id="457"/>
            <p14:sldId id="569"/>
            <p14:sldId id="459"/>
          </p14:sldIdLst>
        </p14:section>
        <p14:section name="Visual Studio" id="{29C3BEAC-AF9C-4B7A-9E7A-05A49EB14AC9}">
          <p14:sldIdLst>
            <p14:sldId id="510"/>
            <p14:sldId id="512"/>
          </p14:sldIdLst>
        </p14:section>
        <p14:section name="Learning Materials" id="{11DD7850-A6C6-4721-BE7B-0353C5C702BE}">
          <p14:sldIdLst>
            <p14:sldId id="467"/>
            <p14:sldId id="469"/>
          </p14:sldIdLst>
        </p14:section>
        <p14:section name="Wrap up" id="{B5F7F849-7781-43E7-9DBD-1B2C88A589BA}">
          <p14:sldIdLst>
            <p14:sldId id="260"/>
            <p14:sldId id="304"/>
            <p14:sldId id="466"/>
            <p14:sldId id="571"/>
          </p14:sldIdLst>
        </p14:section>
        <p14:section name="Archive" id="{981B537B-CE39-4B4B-A0FA-3734FF1201E2}">
          <p14:sldIdLst>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66FF"/>
    <a:srgbClr val="505050"/>
    <a:srgbClr val="0078D7"/>
    <a:srgbClr val="D83B01"/>
    <a:srgbClr val="107C10"/>
    <a:srgbClr val="1F2528"/>
    <a:srgbClr val="22282B"/>
    <a:srgbClr val="262C2E"/>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77471" autoAdjust="0"/>
  </p:normalViewPr>
  <p:slideViewPr>
    <p:cSldViewPr snapToGrid="0">
      <p:cViewPr varScale="1">
        <p:scale>
          <a:sx n="58" d="100"/>
          <a:sy n="58" d="100"/>
        </p:scale>
        <p:origin x="204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3CA771F8-6879-4B6D-80CA-4DB452CAEF5C}" srcId="{7DF6F53C-AB10-4173-8E20-98425DC61BD9}" destId="{B2557502-6616-46DE-8899-E93FAA508124}" srcOrd="0" destOrd="0" parTransId="{546A80E0-3791-464A-9A42-65E4B3EFBDC6}" sibTransId="{82A28C87-6B65-4393-B1E6-2AC943CA90BE}"/>
    <dgm:cxn modelId="{3F6BC8D2-DAC1-48A9-83C5-51CDBE937B82}" srcId="{7DF6F53C-AB10-4173-8E20-98425DC61BD9}" destId="{FE9EB8A9-493D-4E77-9D94-93CC7D63075D}" srcOrd="1" destOrd="0" parTransId="{7A00C25D-4D82-475D-9D8B-CCEEEDD55A6D}" sibTransId="{8C992251-FEB7-47E1-BD60-C8E128303D48}"/>
    <dgm:cxn modelId="{84EF33A1-676B-4F35-8B75-EA3AC5B6A0A0}" type="presOf" srcId="{7DF6F53C-AB10-4173-8E20-98425DC61BD9}" destId="{93173764-9F7A-4B4E-9732-C7E88EAF78C8}"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2A3C7E47-77A0-485E-B1AA-C0C603E18214}" type="presOf" srcId="{137CFDA6-C037-402A-9E98-FB8BEB882F35}" destId="{A67FA985-5DB4-46E3-8C0D-3880838C6BD7}"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DF3CE69D-B3B0-4355-862E-C5EF8AA37CE0}" srcId="{137CFDA6-C037-402A-9E98-FB8BEB882F35}" destId="{7DF6F53C-AB10-4173-8E20-98425DC61BD9}" srcOrd="3" destOrd="0" parTransId="{FB349507-8381-47C2-8098-C4C84160558B}" sibTransId="{C25773D6-B1EC-406D-8D83-ADCA63B0F038}"/>
    <dgm:cxn modelId="{475A37DC-6130-4631-8E9D-1BB3285F2C4C}" srcId="{1E0D4FA4-A96B-4CDC-9B3A-1AE658DA17E2}" destId="{59AD2529-CBFB-48E5-9FAD-7B70D2E35D52}" srcOrd="0" destOrd="0" parTransId="{D90FE145-5BC0-42F8-86DD-D6429C489AA4}" sibTransId="{F3551240-48FE-4A9E-BCCC-89030863710F}"/>
    <dgm:cxn modelId="{B9A107D9-E7CD-4932-A5FF-D8E94FF6937C}" type="presOf" srcId="{59AD2529-CBFB-48E5-9FAD-7B70D2E35D52}" destId="{4008E42C-2C22-476F-8AFE-9C2A74423F47}"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59716105-D9A9-4051-8CDE-1169A316B641}" type="presOf" srcId="{83AA4D33-D899-42B4-9039-739EE9602252}" destId="{A86E3412-9685-4260-891C-5B92EC607B14}"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B4F0118A-122E-4CF6-9515-C250092E1F55}" srcId="{E1B40E57-B916-4DF1-9E12-3956EF07283A}" destId="{82D3A08B-EFFF-4343-BA10-0BA26585E1DD}" srcOrd="1" destOrd="0" parTransId="{0A07FD19-62A1-4C49-9706-F61DF004B794}" sibTransId="{48DD9BB1-CD1B-415F-9E7C-BFCF1B1896ED}"/>
    <dgm:cxn modelId="{438003B0-A9CB-4978-A3D5-6D62CE4AEDA4}" srcId="{518AFDC0-3060-40C3-A0CA-9BD5387503B5}" destId="{7300D574-7C48-4DFD-B579-5B8C40A8B1F5}" srcOrd="0" destOrd="0" parTransId="{A27DA88E-3852-4926-9ABD-9B82B03E7028}" sibTransId="{C646CC78-E327-41B3-99F1-79066F9A780B}"/>
    <dgm:cxn modelId="{3388CE5D-41B5-4BB7-AFC4-6CF6E99305C5}" type="presOf" srcId="{518AFDC0-3060-40C3-A0CA-9BD5387503B5}" destId="{BAE050EB-EFDC-4F20-B107-4F77132BDA9E}" srcOrd="0" destOrd="0"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C7E77AAD-9128-4418-8DBD-1120EA505131}" srcId="{E1B40E57-B916-4DF1-9E12-3956EF07283A}" destId="{8687702E-396F-4E27-B47E-CC0E3377FD54}" srcOrd="0" destOrd="0" parTransId="{D93AA24E-516A-4FAB-AB62-789CD2AA3A00}" sibTransId="{F549709C-CA92-43E5-9B59-E64779A8A22E}"/>
    <dgm:cxn modelId="{5D40C196-F5F4-4073-9352-D47E84735862}" srcId="{137CFDA6-C037-402A-9E98-FB8BEB882F35}" destId="{1E0D4FA4-A96B-4CDC-9B3A-1AE658DA17E2}" srcOrd="0" destOrd="0" parTransId="{8B3C76DC-86E6-42A4-A026-3FCAF8136DCD}" sibTransId="{0EB6C820-A75D-433C-8E56-FA8B00CF8B96}"/>
    <dgm:cxn modelId="{746A3A17-08B8-4067-9FF8-244BC3F92EDD}" type="presOf" srcId="{FE9EB8A9-493D-4E77-9D94-93CC7D63075D}" destId="{3CC27438-60F6-4334-A9DD-D79C2DA43B96}" srcOrd="0" destOrd="1" presId="urn:microsoft.com/office/officeart/2005/8/layout/hProcess3"/>
    <dgm:cxn modelId="{58BBE48B-09E5-4256-8BEA-B1C207DE4389}" type="presOf" srcId="{E1B40E57-B916-4DF1-9E12-3956EF07283A}" destId="{8A4F87B4-4724-497B-920E-67A542E0EFF2}" srcOrd="0" destOrd="0" presId="urn:microsoft.com/office/officeart/2005/8/layout/hProcess3"/>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0AC626F0-27D6-4848-8D4C-8E09F968AF1C}" type="presOf" srcId="{B2557502-6616-46DE-8899-E93FAA508124}" destId="{3CC27438-60F6-4334-A9DD-D79C2DA43B96}" srcOrd="0" destOrd="0" presId="urn:microsoft.com/office/officeart/2005/8/layout/hProcess3"/>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57:00.607"/>
    </inkml:context>
    <inkml:brush xml:id="br0">
      <inkml:brushProperty name="width" value="0.06667" units="cm"/>
      <inkml:brushProperty name="height" value="0.06667" units="cm"/>
    </inkml:brush>
  </inkml:definitions>
  <inkml:trace contextRef="#ctx0" brushRef="#br0">4325 6697 1152,'-19'-22'512,"4"12"-512,15 10 640,0 0-768,0 14 128,0 4-512,0 17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280730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208336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28</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8326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34</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0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3810754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a:t>
            </a:r>
          </a:p>
        </p:txBody>
      </p:sp>
      <p:sp>
        <p:nvSpPr>
          <p:cNvPr id="4" name="Slide Number Placeholder 3"/>
          <p:cNvSpPr>
            <a:spLocks noGrp="1"/>
          </p:cNvSpPr>
          <p:nvPr>
            <p:ph type="sldNum" sz="quarter" idx="10"/>
          </p:nvPr>
        </p:nvSpPr>
        <p:spPr/>
        <p:txBody>
          <a:bodyPr/>
          <a:lstStyle/>
          <a:p>
            <a:fld id="{B159F813-5AE6-42D9-8D72-24C283CF2029}" type="slidenum">
              <a:rPr lang="en-US" smtClean="0"/>
              <a:t>40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3365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412801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46</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96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317320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fld id="{B159F813-5AE6-42D9-8D72-24C283CF2029}" type="slidenum">
              <a:rPr lang="en-US" smtClean="0"/>
              <a:t>51</a:t>
            </a:fld>
            <a:endParaRPr lang="en-US"/>
          </a:p>
        </p:txBody>
      </p:sp>
    </p:spTree>
    <p:extLst>
      <p:ext uri="{BB962C8B-B14F-4D97-AF65-F5344CB8AC3E}">
        <p14:creationId xmlns:p14="http://schemas.microsoft.com/office/powerpoint/2010/main" val="1582868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493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228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01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080190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38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57</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58</a:t>
            </a:fld>
            <a:endParaRPr lang="en-US"/>
          </a:p>
        </p:txBody>
      </p:sp>
    </p:spTree>
    <p:extLst>
      <p:ext uri="{BB962C8B-B14F-4D97-AF65-F5344CB8AC3E}">
        <p14:creationId xmlns:p14="http://schemas.microsoft.com/office/powerpoint/2010/main" val="1224846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59</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Does not yet appear to work for .NET Core apps on Windows Containers.</a:t>
            </a:r>
          </a:p>
          <a:p>
            <a:endParaRPr lang="en-US" dirty="0"/>
          </a:p>
          <a:p>
            <a:r>
              <a:rPr lang="en-US" dirty="0"/>
              <a:t>OK:  .NET Framework on Windows Containers</a:t>
            </a:r>
          </a:p>
          <a:p>
            <a:r>
              <a:rPr lang="en-US" dirty="0"/>
              <a:t>OK:  .NET Core on </a:t>
            </a:r>
            <a:r>
              <a:rPr lang="en-US"/>
              <a:t>Linux containers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an ASP.NET Core project with Linux container (default in VS tool scaffolding)</a:t>
            </a:r>
          </a:p>
          <a:p>
            <a:r>
              <a:rPr lang="en-US" dirty="0"/>
              <a:t>Show running ASP.NET Framework project with Windows container support.</a:t>
            </a:r>
          </a:p>
          <a:p>
            <a:r>
              <a:rPr lang="en-US" dirty="0"/>
              <a:t>Build dev and latest</a:t>
            </a:r>
          </a:p>
          <a:p>
            <a:r>
              <a:rPr lang="en-US" dirty="0"/>
              <a:t>Publish to registry (Docker Hub or ACR??)</a:t>
            </a:r>
          </a:p>
          <a:p>
            <a:r>
              <a:rPr lang="en-US" dirty="0"/>
              <a:t>Run on Azure VM host</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64</a:t>
            </a:fld>
            <a:endParaRPr lang="en-US"/>
          </a:p>
        </p:txBody>
      </p:sp>
    </p:spTree>
    <p:extLst>
      <p:ext uri="{BB962C8B-B14F-4D97-AF65-F5344CB8AC3E}">
        <p14:creationId xmlns:p14="http://schemas.microsoft.com/office/powerpoint/2010/main" val="1033411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96</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Bill Joy - March 18, 1982</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r>
              <a:rPr lang="en-US" dirty="0"/>
              <a:t>	security the design center for containers</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dirty="0"/>
              <a:t>Started in Linux in 2003/2004. </a:t>
            </a:r>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On Linux – ‘</a:t>
            </a:r>
            <a:r>
              <a:rPr lang="en-US" i="0" dirty="0" err="1"/>
              <a:t>pid</a:t>
            </a:r>
            <a:r>
              <a:rPr lang="en-US" i="0" dirty="0"/>
              <a:t>’, ‘net’, ‘</a:t>
            </a:r>
            <a:r>
              <a:rPr lang="en-US" i="0" dirty="0" err="1"/>
              <a:t>ipc</a:t>
            </a:r>
            <a:r>
              <a:rPr lang="en-US" i="0" dirty="0"/>
              <a:t>’ (</a:t>
            </a:r>
            <a:r>
              <a:rPr lang="en-US" i="0" dirty="0" err="1"/>
              <a:t>InterProcess</a:t>
            </a:r>
            <a:r>
              <a:rPr lang="en-US" i="0" dirty="0"/>
              <a:t> Communication), ‘</a:t>
            </a:r>
            <a:r>
              <a:rPr lang="en-US" i="0" dirty="0" err="1"/>
              <a:t>mnt</a:t>
            </a:r>
            <a:r>
              <a:rPr lang="en-US" i="0" dirty="0"/>
              <a:t>’ (filesystem mount points), ‘</a:t>
            </a:r>
            <a:r>
              <a:rPr lang="en-US" i="0" dirty="0" err="1"/>
              <a:t>uts</a:t>
            </a:r>
            <a:r>
              <a:rPr lang="en-US" i="0" dirty="0"/>
              <a:t>’ (Unix Timesharing System – isolating kernel &amp; version identifiers)</a:t>
            </a:r>
          </a:p>
          <a:p>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is essentially the same on Windows and Linux!!</a:t>
            </a:r>
          </a:p>
        </p:txBody>
      </p:sp>
      <p:sp>
        <p:nvSpPr>
          <p:cNvPr id="4" name="Slide Number Placeholder 3"/>
          <p:cNvSpPr>
            <a:spLocks noGrp="1"/>
          </p:cNvSpPr>
          <p:nvPr>
            <p:ph type="sldNum" sz="quarter" idx="10"/>
          </p:nvPr>
        </p:nvSpPr>
        <p:spPr/>
        <p:txBody>
          <a:bodyPr/>
          <a:lstStyle/>
          <a:p>
            <a:fld id="{B159F813-5AE6-42D9-8D72-24C283CF2029}" type="slidenum">
              <a:rPr lang="en-US" smtClean="0"/>
              <a:t>13</a:t>
            </a:fld>
            <a:endParaRPr lang="en-US"/>
          </a:p>
        </p:txBody>
      </p:sp>
    </p:spTree>
    <p:extLst>
      <p:ext uri="{BB962C8B-B14F-4D97-AF65-F5344CB8AC3E}">
        <p14:creationId xmlns:p14="http://schemas.microsoft.com/office/powerpoint/2010/main" val="3447376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563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963" r:id="rId26"/>
    <p:sldLayoutId id="2147483719" r:id="rId27"/>
    <p:sldLayoutId id="2147483720" r:id="rId28"/>
    <p:sldLayoutId id="2147483722" r:id="rId29"/>
    <p:sldLayoutId id="2147483724" r:id="rId30"/>
    <p:sldLayoutId id="2147483726"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964"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103.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10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0.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71.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51.xml"/><Relationship Id="rId6" Type="http://schemas.openxmlformats.org/officeDocument/2006/relationships/image" Target="../media/image77.png"/><Relationship Id="rId5" Type="http://schemas.openxmlformats.org/officeDocument/2006/relationships/hyperlink" Target="http://aka.ms/DockerToolsForVS" TargetMode="External"/><Relationship Id="rId4" Type="http://schemas.openxmlformats.org/officeDocument/2006/relationships/image" Target="../media/image76.png"/><Relationship Id="rId9"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4.jpeg"/><Relationship Id="rId7" Type="http://schemas.openxmlformats.org/officeDocument/2006/relationships/image" Target="../media/image12.emf"/><Relationship Id="rId2" Type="http://schemas.openxmlformats.org/officeDocument/2006/relationships/notesSlide" Target="../notesSlides/notesSlide55.xml"/><Relationship Id="rId1" Type="http://schemas.openxmlformats.org/officeDocument/2006/relationships/slideLayout" Target="../slideLayouts/slideLayout40.xml"/><Relationship Id="rId6" Type="http://schemas.openxmlformats.org/officeDocument/2006/relationships/image" Target="../media/image11.emf"/><Relationship Id="rId5" Type="http://schemas.openxmlformats.org/officeDocument/2006/relationships/image" Target="../media/image86.jpeg"/><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7.jpeg"/><Relationship Id="rId7"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387064"/>
          </a:xfrm>
        </p:spPr>
        <p:txBody>
          <a:bodyPr/>
          <a:lstStyle/>
          <a:p>
            <a:r>
              <a:rPr lang="en-US" dirty="0"/>
              <a:t>Started in Linux in 2003 / 2004</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a:lnSpc>
                <a:spcPct val="90000"/>
              </a:lnSpc>
              <a:spcAft>
                <a:spcPts val="600"/>
              </a:spcAft>
            </a:pPr>
            <a:r>
              <a:rPr lang="en-US" sz="3600" dirty="0"/>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a:lnSpc>
                <a:spcPct val="90000"/>
              </a:lnSpc>
              <a:spcAft>
                <a:spcPts val="600"/>
              </a:spcAft>
            </a:pPr>
            <a:r>
              <a:rPr lang="en-US" sz="3600" dirty="0"/>
              <a:t>-- https://www.docker.com/what-docker</a:t>
            </a:r>
          </a:p>
          <a:p>
            <a:pPr>
              <a:lnSpc>
                <a:spcPct val="90000"/>
              </a:lnSpc>
              <a:spcAft>
                <a:spcPts val="600"/>
              </a:spcAft>
            </a:pPr>
            <a:endParaRPr lang="en-US" sz="3600" dirty="0" err="1"/>
          </a:p>
        </p:txBody>
      </p:sp>
    </p:spTree>
    <p:extLst>
      <p:ext uri="{BB962C8B-B14F-4D97-AF65-F5344CB8AC3E}">
        <p14:creationId xmlns:p14="http://schemas.microsoft.com/office/powerpoint/2010/main" val="2042170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046429"/>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3736246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Density</a:t>
            </a:r>
          </a:p>
        </p:txBody>
      </p:sp>
    </p:spTree>
    <p:extLst>
      <p:ext uri="{BB962C8B-B14F-4D97-AF65-F5344CB8AC3E}">
        <p14:creationId xmlns:p14="http://schemas.microsoft.com/office/powerpoint/2010/main" val="1352832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defTabSz="914367">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FFFFFF"/>
                    </a:solidFill>
                    <a:effectLst>
                      <a:outerShdw blurRad="38100" dist="25400" dir="5400000" algn="ctr" rotWithShape="0">
                        <a:srgbClr val="6E747A">
                          <a:alpha val="43000"/>
                        </a:srgbClr>
                      </a:outerShdw>
                    </a:effectLst>
                    <a:latin typeface="Segoe U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23479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5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9385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818787" y="1526061"/>
              <a:ext cx="353" cy="706"/>
            </p14:xfrm>
          </p:contentPart>
        </mc:Choice>
        <mc:Fallback xmlns="">
          <p:pic>
            <p:nvPicPr>
              <p:cNvPr id="9" name="Ink 8"/>
              <p:cNvPicPr/>
              <p:nvPr/>
            </p:nvPicPr>
            <p:blipFill>
              <a:blip r:embed="rId3"/>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algn="ctr" defTabSz="914367"/>
            <a:endParaRPr lang="en-US" sz="1765" dirty="0">
              <a:solidFill>
                <a:srgbClr val="FFFFFF"/>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defTabSz="914367">
              <a:lnSpc>
                <a:spcPct val="90000"/>
              </a:lnSpc>
            </a:pPr>
            <a:r>
              <a:rPr lang="en-US" sz="1568" dirty="0">
                <a:gradFill>
                  <a:gsLst>
                    <a:gs pos="2917">
                      <a:srgbClr val="505050"/>
                    </a:gs>
                    <a:gs pos="30000">
                      <a:srgbClr val="505050"/>
                    </a:gs>
                  </a:gsLst>
                  <a:lin ang="5400000" scaled="0"/>
                </a:gradFill>
                <a:latin typeface="Segoe UI"/>
              </a:rPr>
              <a:t>Application</a:t>
            </a:r>
          </a:p>
          <a:p>
            <a:pPr defTabSz="914367">
              <a:lnSpc>
                <a:spcPct val="90000"/>
              </a:lnSpc>
            </a:pPr>
            <a:r>
              <a:rPr lang="en-US" sz="1568" dirty="0">
                <a:gradFill>
                  <a:gsLst>
                    <a:gs pos="2917">
                      <a:srgbClr val="505050"/>
                    </a:gs>
                    <a:gs pos="30000">
                      <a:srgbClr val="505050"/>
                    </a:gs>
                  </a:gsLst>
                  <a:lin ang="5400000" scaled="0"/>
                </a:gradFill>
                <a:latin typeface="Segoe UI"/>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solidFill>
                  <a:srgbClr val="FFFFFF"/>
                </a:solidFill>
                <a:latin typeface="Segoe UI Light"/>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dirty="0">
                    <a:solidFill>
                      <a:srgbClr val="FFFFFF"/>
                    </a:solidFill>
                    <a:latin typeface="Segoe UI"/>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defTabSz="914367">
                    <a:lnSpc>
                      <a:spcPct val="90000"/>
                    </a:lnSpc>
                  </a:pPr>
                  <a:r>
                    <a:rPr lang="en-US" sz="1961" b="1" dirty="0">
                      <a:gradFill>
                        <a:gsLst>
                          <a:gs pos="2917">
                            <a:srgbClr val="505050"/>
                          </a:gs>
                          <a:gs pos="30000">
                            <a:srgbClr val="505050"/>
                          </a:gs>
                        </a:gsLst>
                        <a:lin ang="5400000" scaled="0"/>
                      </a:gradFill>
                      <a:latin typeface="Segoe UI Light"/>
                    </a:rPr>
                    <a:t>Application</a:t>
                  </a:r>
                </a:p>
                <a:p>
                  <a:pPr algn="ctr" defTabSz="914367">
                    <a:lnSpc>
                      <a:spcPct val="90000"/>
                    </a:lnSpc>
                  </a:pPr>
                  <a:r>
                    <a:rPr lang="en-US" sz="1961" b="1" dirty="0">
                      <a:gradFill>
                        <a:gsLst>
                          <a:gs pos="2917">
                            <a:srgbClr val="505050"/>
                          </a:gs>
                          <a:gs pos="30000">
                            <a:srgbClr val="505050"/>
                          </a:gs>
                        </a:gsLst>
                        <a:lin ang="5400000" scaled="0"/>
                      </a:gradFill>
                      <a:latin typeface="Segoe UI Ligh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10558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algn="ctr">
              <a:lnSpc>
                <a:spcPct val="90000"/>
              </a:lnSpc>
              <a:spcAft>
                <a:spcPts val="600"/>
              </a:spcAft>
            </a:pPr>
            <a:r>
              <a:rPr lang="en-US" sz="900" dirty="0">
                <a:solidFill>
                  <a:schemeClr val="accent5"/>
                </a:solidFill>
              </a:rPr>
              <a:t>Image source: https://docs.microsoft.com/en-us/azure/service-fabric/service-fabric-containers-overview</a:t>
            </a:r>
          </a:p>
        </p:txBody>
      </p:sp>
    </p:spTree>
    <p:extLst>
      <p:ext uri="{BB962C8B-B14F-4D97-AF65-F5344CB8AC3E}">
        <p14:creationId xmlns:p14="http://schemas.microsoft.com/office/powerpoint/2010/main" val="13264588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1146070" y="298966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endPar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Container</a:t>
                </a:r>
              </a:p>
            </p:txBody>
          </p:sp>
        </p:grpSp>
      </p:grpSp>
    </p:spTree>
    <p:extLst>
      <p:ext uri="{BB962C8B-B14F-4D97-AF65-F5344CB8AC3E}">
        <p14:creationId xmlns:p14="http://schemas.microsoft.com/office/powerpoint/2010/main" val="16272350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Just the basics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321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14007829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t>docker</a:t>
            </a:r>
            <a:r>
              <a:rPr lang="en-US" dirty="0"/>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t>docker</a:t>
            </a:r>
            <a:r>
              <a:rPr lang="en-US" dirty="0"/>
              <a:t> pull &lt;image&gt;</a:t>
            </a:r>
          </a:p>
          <a:p>
            <a:pPr lvl="1"/>
            <a:r>
              <a:rPr lang="en-US" dirty="0"/>
              <a:t> </a:t>
            </a:r>
          </a:p>
          <a:p>
            <a:r>
              <a:rPr lang="en-US" dirty="0"/>
              <a:t>Removing images</a:t>
            </a:r>
          </a:p>
          <a:p>
            <a:pPr lvl="1"/>
            <a:r>
              <a:rPr lang="en-US" dirty="0" err="1"/>
              <a:t>docker</a:t>
            </a:r>
            <a:r>
              <a:rPr lang="en-US" dirty="0"/>
              <a:t> </a:t>
            </a:r>
            <a:r>
              <a:rPr lang="en-US" dirty="0" err="1"/>
              <a:t>rm</a:t>
            </a:r>
            <a:r>
              <a:rPr lang="en-US" dirty="0"/>
              <a:t> &lt;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956186" y="4098798"/>
              <a:ext cx="12705" cy="24705"/>
            </p14:xfrm>
          </p:contentPart>
        </mc:Choice>
        <mc:Fallback xmlns="">
          <p:pic>
            <p:nvPicPr>
              <p:cNvPr id="5" name="Ink 4"/>
              <p:cNvPicPr/>
              <p:nvPr/>
            </p:nvPicPr>
            <p:blipFill>
              <a:blip r:embed="rId4"/>
              <a:stretch>
                <a:fillRect/>
              </a:stretch>
            </p:blipFill>
            <p:spPr>
              <a:xfrm>
                <a:off x="2944207" y="4086809"/>
                <a:ext cx="36663" cy="48683"/>
              </a:xfrm>
              <a:prstGeom prst="rect">
                <a:avLst/>
              </a:prstGeom>
            </p:spPr>
          </p:pic>
        </mc:Fallback>
      </mc:AlternateContent>
      <p:sp>
        <p:nvSpPr>
          <p:cNvPr id="10" name="Text Placeholder 2"/>
          <p:cNvSpPr txBox="1">
            <a:spLocks/>
          </p:cNvSpPr>
          <p:nvPr/>
        </p:nvSpPr>
        <p:spPr>
          <a:xfrm>
            <a:off x="5954888" y="3818674"/>
            <a:ext cx="6458924"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Show history</a:t>
            </a:r>
          </a:p>
          <a:p>
            <a:pPr lvl="1"/>
            <a:r>
              <a:rPr lang="en-US" dirty="0" err="1"/>
              <a:t>docker</a:t>
            </a:r>
            <a:r>
              <a:rPr lang="en-US" dirty="0"/>
              <a:t> history &lt;</a:t>
            </a:r>
            <a:r>
              <a:rPr lang="en-US" dirty="0" err="1"/>
              <a:t>imageId</a:t>
            </a:r>
            <a:r>
              <a:rPr lang="en-US" dirty="0"/>
              <a:t>&gt;</a:t>
            </a:r>
          </a:p>
          <a:p>
            <a:pPr lvl="1"/>
            <a:endParaRPr lang="en-US" dirty="0"/>
          </a:p>
          <a:p>
            <a:r>
              <a:rPr lang="en-US" dirty="0"/>
              <a:t>Tag images</a:t>
            </a:r>
          </a:p>
          <a:p>
            <a:pPr lvl="1"/>
            <a:r>
              <a:rPr lang="en-US" dirty="0" err="1"/>
              <a:t>docker</a:t>
            </a:r>
            <a:r>
              <a:rPr lang="en-US" dirty="0"/>
              <a:t> tag &lt;image&gt; &lt;username&gt;/&lt;image&gt;:&lt;version&gt;</a:t>
            </a:r>
          </a:p>
        </p:txBody>
      </p:sp>
    </p:spTree>
    <p:extLst>
      <p:ext uri="{BB962C8B-B14F-4D97-AF65-F5344CB8AC3E}">
        <p14:creationId xmlns:p14="http://schemas.microsoft.com/office/powerpoint/2010/main" val="275909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007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9877435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166310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9440752" y="1361475"/>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533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16291579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t>docker</a:t>
            </a:r>
            <a:r>
              <a:rPr lang="en-US" dirty="0"/>
              <a:t> run &lt;image&gt;  (will pull image if not available locally)</a:t>
            </a:r>
          </a:p>
          <a:p>
            <a:pPr lvl="1"/>
            <a:endParaRPr lang="en-US" dirty="0"/>
          </a:p>
          <a:p>
            <a:r>
              <a:rPr lang="en-US" dirty="0"/>
              <a:t>List containers</a:t>
            </a:r>
          </a:p>
          <a:p>
            <a:pPr lvl="1"/>
            <a:r>
              <a:rPr lang="en-US" dirty="0" err="1"/>
              <a:t>docker</a:t>
            </a:r>
            <a:r>
              <a:rPr lang="en-US" dirty="0"/>
              <a:t> </a:t>
            </a:r>
            <a:r>
              <a:rPr lang="en-US" dirty="0" err="1"/>
              <a:t>ps</a:t>
            </a:r>
            <a:r>
              <a:rPr lang="en-US" dirty="0"/>
              <a:t> –a (‘-a’ says to include stopped containers)</a:t>
            </a:r>
          </a:p>
          <a:p>
            <a:pPr lvl="1"/>
            <a:endParaRPr lang="en-US" dirty="0"/>
          </a:p>
          <a:p>
            <a:r>
              <a:rPr lang="en-US" dirty="0"/>
              <a:t>Run an existing container</a:t>
            </a:r>
          </a:p>
          <a:p>
            <a:pPr lvl="1"/>
            <a:r>
              <a:rPr lang="en-US" dirty="0" err="1"/>
              <a:t>docker</a:t>
            </a:r>
            <a:r>
              <a:rPr lang="en-US" dirty="0"/>
              <a:t> start (-</a:t>
            </a:r>
            <a:r>
              <a:rPr lang="en-US" dirty="0" err="1"/>
              <a:t>ia</a:t>
            </a:r>
            <a:r>
              <a:rPr lang="en-US" dirty="0"/>
              <a:t> for interactive sessions, -a just for output)</a:t>
            </a:r>
          </a:p>
          <a:p>
            <a:pPr lvl="1"/>
            <a:endParaRPr lang="en-US" dirty="0"/>
          </a:p>
          <a:p>
            <a:r>
              <a:rPr lang="en-US" dirty="0"/>
              <a:t>Stop a running container</a:t>
            </a:r>
          </a:p>
          <a:p>
            <a:pPr lvl="1"/>
            <a:r>
              <a:rPr lang="en-US" dirty="0" err="1"/>
              <a:t>docker</a:t>
            </a:r>
            <a:r>
              <a:rPr lang="en-US" dirty="0"/>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89588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t>docker</a:t>
            </a:r>
            <a:r>
              <a:rPr lang="en-US" dirty="0"/>
              <a:t> </a:t>
            </a:r>
            <a:r>
              <a:rPr lang="en-US" dirty="0" err="1"/>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t>docker</a:t>
            </a:r>
            <a:r>
              <a:rPr lang="en-US" dirty="0"/>
              <a:t> </a:t>
            </a:r>
            <a:r>
              <a:rPr lang="en-US" dirty="0" err="1"/>
              <a:t>ps</a:t>
            </a:r>
            <a:r>
              <a:rPr lang="en-US" dirty="0"/>
              <a:t> –a -–format “{{.ID}}” | %{</a:t>
            </a:r>
            <a:r>
              <a:rPr lang="en-US" dirty="0" err="1"/>
              <a:t>docker</a:t>
            </a:r>
            <a:r>
              <a:rPr lang="en-US" dirty="0"/>
              <a:t> </a:t>
            </a:r>
            <a:r>
              <a:rPr lang="en-US" dirty="0" err="1"/>
              <a:t>rm</a:t>
            </a:r>
            <a:r>
              <a:rPr lang="en-US" dirty="0"/>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333000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598899"/>
          </a:xfrm>
        </p:spPr>
        <p:txBody>
          <a:bodyPr/>
          <a:lstStyle/>
          <a:p>
            <a:r>
              <a:rPr lang="en-US" dirty="0"/>
              <a:t>Manage containers</a:t>
            </a:r>
          </a:p>
          <a:p>
            <a:r>
              <a:rPr lang="en-US" dirty="0"/>
              <a:t>.NET Console App</a:t>
            </a:r>
          </a:p>
          <a:p>
            <a:r>
              <a:rPr lang="en-US" dirty="0"/>
              <a:t>SQL Server</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7638678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35867298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p:txBody>
          <a:bodyPr/>
          <a:lstStyle/>
          <a:p>
            <a:endParaRPr lang="en-US"/>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0626594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7"/>
            <a:ext cx="11653523" cy="5392245"/>
          </a:xfrm>
        </p:spPr>
        <p:txBody>
          <a:bodyPr/>
          <a:lstStyle/>
          <a:p>
            <a:r>
              <a:rPr lang="en-US" sz="2400" dirty="0"/>
              <a:t>Azure Container Registry</a:t>
            </a:r>
          </a:p>
          <a:p>
            <a:pPr lvl="1"/>
            <a:r>
              <a:rPr lang="en-US" sz="1200" dirty="0"/>
              <a:t>https://docs.microsoft.com/en-us/azure/container-registry/container-registry-get-started-docker-cli</a:t>
            </a:r>
          </a:p>
          <a:p>
            <a:pPr lvl="1"/>
            <a:endParaRPr lang="en-US" sz="800" dirty="0"/>
          </a:p>
          <a:p>
            <a:r>
              <a:rPr lang="en-US" sz="2400" dirty="0"/>
              <a:t>Azure CLI 2.0 Preview</a:t>
            </a:r>
          </a:p>
          <a:p>
            <a:pPr lvl="1"/>
            <a:r>
              <a:rPr lang="en-US" sz="1200" dirty="0"/>
              <a:t>https://github.com/Azure/azure-cli</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for Azure (public beta)</a:t>
            </a:r>
          </a:p>
          <a:p>
            <a:pPr lvl="1"/>
            <a:r>
              <a:rPr lang="en-US" sz="1200" dirty="0"/>
              <a:t>https://blog.docker.com/2016/12/docker-azure-public-beta/</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800" dirty="0"/>
              <a:t>Getting Started with Docker</a:t>
            </a:r>
          </a:p>
          <a:p>
            <a:pPr lvl="1"/>
            <a:r>
              <a:rPr lang="en-US" sz="1200" dirty="0"/>
              <a:t>https://dzone.com/refcardz/getting-started-with-docker-1</a:t>
            </a:r>
          </a:p>
        </p:txBody>
      </p:sp>
    </p:spTree>
    <p:extLst>
      <p:ext uri="{BB962C8B-B14F-4D97-AF65-F5344CB8AC3E}">
        <p14:creationId xmlns:p14="http://schemas.microsoft.com/office/powerpoint/2010/main" val="335987929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809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Move workloads across public/private clouds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Reduction in MTTR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Increase frequency of software releases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111365892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07981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5896</TotalTime>
  <Words>10479</Words>
  <Application>Microsoft Office PowerPoint</Application>
  <PresentationFormat>Widescreen</PresentationFormat>
  <Paragraphs>1434</Paragraphs>
  <Slides>104</Slides>
  <Notes>70</Notes>
  <HiddenSlides>40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104</vt:i4>
      </vt:variant>
    </vt:vector>
  </HeadingPairs>
  <TitlesOfParts>
    <vt:vector size="117" baseType="lpstr">
      <vt:lpstr>MS PGothic</vt:lpstr>
      <vt:lpstr>Arial</vt:lpstr>
      <vt:lpstr>Calibri</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Containers for Windows Developers</vt:lpstr>
      <vt:lpstr>Containers for Windows Developers</vt:lpstr>
      <vt:lpstr>Michael S. Collier</vt:lpstr>
      <vt:lpstr>http://aka.ms/FundAzure2e</vt:lpstr>
      <vt:lpstr>The cloud is changing expectations. </vt:lpstr>
      <vt:lpstr>What are app developers looking for?</vt:lpstr>
      <vt:lpstr>The cloud is changing expectations. </vt:lpstr>
      <vt:lpstr>Setting Expectations</vt:lpstr>
      <vt:lpstr>Docker ≠ Containers</vt:lpstr>
      <vt:lpstr>History Lesson</vt:lpstr>
      <vt:lpstr>PowerPoint Presentation</vt:lpstr>
      <vt:lpstr>Docker Additions to Containers</vt:lpstr>
      <vt:lpstr>Docker Architecture</vt:lpstr>
      <vt:lpstr>VMs vs. Containers</vt:lpstr>
      <vt:lpstr>VM vs. Container</vt:lpstr>
      <vt:lpstr>VM vs. Container</vt:lpstr>
      <vt:lpstr>The Case for VMs</vt:lpstr>
      <vt:lpstr>Why Should You Care?</vt:lpstr>
      <vt:lpstr>Containers Offer</vt:lpstr>
      <vt:lpstr>Making Them Ideal For</vt:lpstr>
      <vt:lpstr>Easy experimentation</vt:lpstr>
      <vt:lpstr>Easy &amp; consistent dev environment setup</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Modern App Development, Flexible Isolation</vt:lpstr>
      <vt:lpstr>Virtualization &amp; Isolation Levels</vt:lpstr>
      <vt:lpstr>General Guidance</vt:lpstr>
      <vt:lpstr>Getting Started with Docker</vt:lpstr>
      <vt:lpstr>Docker &amp; Windows Containers</vt:lpstr>
      <vt:lpstr>Disclaimer: Forget the GUI</vt:lpstr>
      <vt:lpstr>Forget the GUI . . . But . . . . </vt:lpstr>
      <vt:lpstr>Installing Docker on Windows</vt:lpstr>
      <vt:lpstr>Docker on Windows</vt:lpstr>
      <vt:lpstr>PowerPoint Presentation</vt:lpstr>
      <vt:lpstr>PowerPoint Presentation</vt:lpstr>
      <vt:lpstr>Managing Images</vt:lpstr>
      <vt:lpstr>Docker on Windows</vt:lpstr>
      <vt:lpstr>PowerPoint Presentation</vt:lpstr>
      <vt:lpstr>Building our own Images - Dockerfile</vt:lpstr>
      <vt:lpstr>Building our own Images - Dockerfile</vt:lpstr>
      <vt:lpstr>Building our own Images - Dockerfile</vt:lpstr>
      <vt:lpstr>Running our first Container/Image</vt:lpstr>
      <vt:lpstr>Managing Containers</vt:lpstr>
      <vt:lpstr>Docker on Windows</vt:lpstr>
      <vt:lpstr>PowerPoint Presentation</vt:lpstr>
      <vt:lpstr>What? Where?</vt:lpstr>
      <vt:lpstr>Private Image Repositories</vt:lpstr>
      <vt:lpstr>Orchestrations – multiple hosts</vt:lpstr>
      <vt:lpstr>Azure Container Service</vt:lpstr>
      <vt:lpstr>PowerPoint Presentation</vt:lpstr>
      <vt:lpstr>Visual Studio 2017 Docker Tools</vt:lpstr>
      <vt:lpstr>Getting Started</vt:lpstr>
      <vt:lpstr>Resources</vt:lpstr>
      <vt:lpstr>Questions?</vt:lpstr>
      <vt:lpstr>Thank You!</vt:lpstr>
      <vt:lpstr>Thank you!</vt:lpstr>
      <vt:lpstr>PowerPoint Presentation</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652</cp:revision>
  <dcterms:created xsi:type="dcterms:W3CDTF">2016-04-26T18:26:58Z</dcterms:created>
  <dcterms:modified xsi:type="dcterms:W3CDTF">2017-01-08T15:49:35Z</dcterms:modified>
</cp:coreProperties>
</file>